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1"/>
  </p:notesMasterIdLst>
  <p:sldIdLst>
    <p:sldId id="350" r:id="rId3"/>
    <p:sldId id="342" r:id="rId4"/>
    <p:sldId id="296" r:id="rId5"/>
    <p:sldId id="345" r:id="rId6"/>
    <p:sldId id="348" r:id="rId7"/>
    <p:sldId id="349" r:id="rId8"/>
    <p:sldId id="352" r:id="rId9"/>
    <p:sldId id="353" r:id="rId10"/>
    <p:sldId id="354" r:id="rId11"/>
    <p:sldId id="355" r:id="rId12"/>
    <p:sldId id="356" r:id="rId13"/>
    <p:sldId id="357" r:id="rId14"/>
    <p:sldId id="358" r:id="rId15"/>
    <p:sldId id="361" r:id="rId16"/>
    <p:sldId id="359" r:id="rId17"/>
    <p:sldId id="360" r:id="rId18"/>
    <p:sldId id="362" r:id="rId19"/>
    <p:sldId id="351"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745878-0637-4388-9A62-079B3B4FAFA9}"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3F7625-9EB0-430C-A20C-6DBCEA931F66}" type="slidenum">
              <a:rPr lang="zh-CN" altLang="en-US" smtClean="0"/>
              <a:t>‹#›</a:t>
            </a:fld>
            <a:endParaRPr lang="zh-CN" altLang="en-US"/>
          </a:p>
        </p:txBody>
      </p:sp>
    </p:spTree>
    <p:extLst>
      <p:ext uri="{BB962C8B-B14F-4D97-AF65-F5344CB8AC3E}">
        <p14:creationId xmlns:p14="http://schemas.microsoft.com/office/powerpoint/2010/main" val="1070450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37535431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23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53452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5621609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177247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49971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49581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11232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65064726"/>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7</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Happy Birthday</a:t>
            </a:r>
            <a:r>
              <a:rPr lang="en-US" altLang="zh-CN" sz="4656" b="1" smtClean="0">
                <a:solidFill>
                  <a:srgbClr val="D60093"/>
                </a:solidFill>
                <a:latin typeface="隶书" panose="02010509060101010101" pitchFamily="49" charset="-122"/>
                <a:ea typeface="隶书" panose="02010509060101010101" pitchFamily="49" charset="-122"/>
              </a:rPr>
              <a:t>!</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(1a-2b)</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4727316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37942"/>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长长的面条是长寿的象征。</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Long noodles are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long life.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没关系。也许下次你们将赢得胜利。</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Never mind.Maybe you will win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773281" y="2028713"/>
            <a:ext cx="4482317"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symbol                 of</a:t>
            </a:r>
            <a:endParaRPr lang="zh-CN" altLang="en-US" sz="2800"/>
          </a:p>
        </p:txBody>
      </p:sp>
      <p:sp>
        <p:nvSpPr>
          <p:cNvPr id="4" name="矩形 3"/>
          <p:cNvSpPr>
            <a:spLocks noChangeAspect="1"/>
          </p:cNvSpPr>
          <p:nvPr/>
        </p:nvSpPr>
        <p:spPr>
          <a:xfrm>
            <a:off x="5817838" y="3195555"/>
            <a:ext cx="278473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next </a:t>
            </a:r>
            <a:r>
              <a:rPr lang="en-US" altLang="zh-CN" sz="2800" smtClean="0">
                <a:solidFill>
                  <a:srgbClr val="FF0000"/>
                </a:solidFill>
                <a:latin typeface="Times New Roman" panose="02020603050405020304" pitchFamily="18" charset="0"/>
              </a:rPr>
              <a:t>              time</a:t>
            </a:r>
            <a:endParaRPr lang="zh-CN" altLang="en-US" sz="2800"/>
          </a:p>
        </p:txBody>
      </p:sp>
    </p:spTree>
    <p:extLst>
      <p:ext uri="{BB962C8B-B14F-4D97-AF65-F5344CB8AC3E}">
        <p14:creationId xmlns:p14="http://schemas.microsoft.com/office/powerpoint/2010/main" val="73222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78298"/>
            <a:ext cx="11430000" cy="5982407"/>
          </a:xfrm>
          <a:prstGeom prst="rect">
            <a:avLst/>
          </a:prstGeom>
        </p:spPr>
        <p:txBody>
          <a:bodyPr>
            <a:spAutoFit/>
          </a:bodyPr>
          <a:lstStyle/>
          <a:p>
            <a:pPr>
              <a:lnSpc>
                <a:spcPct val="114000"/>
              </a:lnSpc>
              <a:spcAft>
                <a:spcPts val="0"/>
              </a:spcAft>
              <a:tabLst>
                <a:tab pos="1188085" algn="l"/>
                <a:tab pos="2163445" algn="l"/>
                <a:tab pos="3142615" algn="l"/>
                <a:tab pos="4190365" algn="l"/>
              </a:tabLst>
            </a:pP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四、补全对话</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a:solidFill>
                  <a:srgbClr val="000000"/>
                </a:solidFill>
                <a:latin typeface="Arial" panose="020B0604020202020204" pitchFamily="34" charset="0"/>
                <a:ea typeface="黑体" panose="02010609060101010101" pitchFamily="49" charset="-122"/>
                <a:cs typeface="Times New Roman" panose="02020603050405020304" pitchFamily="18" charset="0"/>
              </a:rPr>
              <a:t>有两项多余</a:t>
            </a:r>
            <a:r>
              <a:rPr lang="en-US" altLang="zh-CN" sz="2600">
                <a:solidFill>
                  <a:srgbClr val="000000"/>
                </a:solidFill>
                <a:latin typeface="Times New Roman" panose="02020603050405020304" pitchFamily="18" charset="0"/>
                <a:cs typeface="Times New Roman" panose="02020603050405020304" pitchFamily="18" charset="0"/>
              </a:rPr>
              <a:t>)</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A:Hi, would you like to come to my birthday party?</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B:Yes, I’d love to.</a:t>
            </a:r>
            <a:r>
              <a:rPr lang="en-US" altLang="zh-CN" sz="2600" b="1">
                <a:solidFill>
                  <a:srgbClr val="000000"/>
                </a:solidFill>
                <a:latin typeface="Times New Roman" panose="02020603050405020304" pitchFamily="18" charset="0"/>
                <a:cs typeface="Times New Roman" panose="02020603050405020304" pitchFamily="18" charset="0"/>
              </a:rPr>
              <a:t>1</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A:Great!</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a:t>
            </a:r>
            <a:r>
              <a:rPr lang="en-US" altLang="zh-CN" sz="2600" b="1">
                <a:solidFill>
                  <a:srgbClr val="000000"/>
                </a:solidFill>
                <a:latin typeface="Times New Roman" panose="02020603050405020304" pitchFamily="18" charset="0"/>
                <a:cs typeface="Times New Roman" panose="02020603050405020304" pitchFamily="18" charset="0"/>
              </a:rPr>
              <a:t>2</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A:This Sunday, at my house.</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B:What do you usually eat on your birthday?</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a:t>
            </a:r>
            <a:r>
              <a:rPr lang="en-US" altLang="zh-CN" sz="2600" b="1">
                <a:solidFill>
                  <a:srgbClr val="000000"/>
                </a:solidFill>
                <a:latin typeface="Times New Roman" panose="02020603050405020304" pitchFamily="18" charset="0"/>
                <a:cs typeface="Times New Roman" panose="02020603050405020304" pitchFamily="18" charset="0"/>
              </a:rPr>
              <a:t>3</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B:Do you also eat birthday cakes?</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a:t>
            </a:r>
            <a:r>
              <a:rPr lang="en-US" altLang="zh-CN" sz="2600" b="1">
                <a:solidFill>
                  <a:srgbClr val="000000"/>
                </a:solidFill>
                <a:latin typeface="Times New Roman" panose="02020603050405020304" pitchFamily="18" charset="0"/>
                <a:cs typeface="Times New Roman" panose="02020603050405020304" pitchFamily="18" charset="0"/>
              </a:rPr>
              <a:t>4</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a:solidFill>
                  <a:srgbClr val="000000"/>
                </a:solidFill>
                <a:latin typeface="Times New Roman" panose="02020603050405020304" pitchFamily="18" charset="0"/>
                <a:cs typeface="Times New Roman" panose="02020603050405020304" pitchFamily="18" charset="0"/>
              </a:rPr>
              <a:t> We eat it together.</a:t>
            </a:r>
            <a:r>
              <a:rPr lang="en-US" altLang="zh-CN" sz="26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B:Oh, that’s good.Do you sing the “Happy Birthday” song in Chinese or in English?</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A:</a:t>
            </a:r>
            <a:r>
              <a:rPr lang="en-US" altLang="zh-CN" sz="2600" b="1">
                <a:solidFill>
                  <a:srgbClr val="000000"/>
                </a:solidFill>
                <a:latin typeface="Times New Roman" panose="02020603050405020304" pitchFamily="18" charset="0"/>
                <a:cs typeface="Times New Roman" panose="02020603050405020304" pitchFamily="18" charset="0"/>
              </a:rPr>
              <a:t>5</a:t>
            </a:r>
            <a:r>
              <a:rPr lang="en-US" altLang="zh-CN" sz="2600">
                <a:solidFill>
                  <a:srgbClr val="000000"/>
                </a:solidFill>
                <a:latin typeface="Times New Roman" panose="02020603050405020304" pitchFamily="18" charset="0"/>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600">
              <a:solidFill>
                <a:srgbClr val="000000"/>
              </a:solidFill>
              <a:latin typeface="NEU-BZ-S92"/>
              <a:ea typeface="方正书宋_GBK" panose="03000509000000000000" pitchFamily="65" charset="-122"/>
              <a:cs typeface="Times New Roman" panose="02020603050405020304" pitchFamily="18" charset="0"/>
            </a:endParaRPr>
          </a:p>
          <a:p>
            <a:pPr>
              <a:lnSpc>
                <a:spcPct val="114000"/>
              </a:lnSpc>
              <a:spcAft>
                <a:spcPts val="0"/>
              </a:spcAft>
              <a:tabLst>
                <a:tab pos="1188085" algn="l"/>
                <a:tab pos="2163445" algn="l"/>
                <a:tab pos="3142615" algn="l"/>
                <a:tab pos="4190365" algn="l"/>
              </a:tabLst>
            </a:pPr>
            <a:r>
              <a:rPr lang="en-US" altLang="zh-CN" sz="2600">
                <a:solidFill>
                  <a:srgbClr val="000000"/>
                </a:solidFill>
                <a:latin typeface="Times New Roman" panose="02020603050405020304" pitchFamily="18" charset="0"/>
                <a:cs typeface="Times New Roman" panose="02020603050405020304" pitchFamily="18" charset="0"/>
              </a:rPr>
              <a:t>B:How interesting!</a:t>
            </a:r>
            <a:endParaRPr lang="zh-CN" altLang="zh-CN" sz="26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166372" y="1173259"/>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1080718" y="2087659"/>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
        <p:nvSpPr>
          <p:cNvPr id="5" name="矩形 4"/>
          <p:cNvSpPr/>
          <p:nvPr/>
        </p:nvSpPr>
        <p:spPr>
          <a:xfrm>
            <a:off x="1080718" y="3454122"/>
            <a:ext cx="404278"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E</a:t>
            </a:r>
            <a:endParaRPr lang="zh-CN" altLang="en-US" sz="2800"/>
          </a:p>
        </p:txBody>
      </p:sp>
      <p:sp>
        <p:nvSpPr>
          <p:cNvPr id="6" name="矩形 5"/>
          <p:cNvSpPr/>
          <p:nvPr/>
        </p:nvSpPr>
        <p:spPr>
          <a:xfrm>
            <a:off x="1120792" y="4297365"/>
            <a:ext cx="38504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F</a:t>
            </a:r>
            <a:endParaRPr lang="zh-CN" altLang="en-US" sz="2800"/>
          </a:p>
        </p:txBody>
      </p:sp>
      <p:sp>
        <p:nvSpPr>
          <p:cNvPr id="7" name="矩形 6"/>
          <p:cNvSpPr/>
          <p:nvPr/>
        </p:nvSpPr>
        <p:spPr>
          <a:xfrm>
            <a:off x="1110373" y="5279035"/>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131783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49773"/>
            <a:ext cx="11430000" cy="3953133"/>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 always like birthday parties.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B.We sing it in Chinese and English.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C.That’s funny.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D.When is your birthday party?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E.On that day, my mother always makes noodles.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F.Yes, my parents always buy a birthday cake for 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G.It’s a secret.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60785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73931"/>
            <a:ext cx="11430000" cy="5633593"/>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思维拓展</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五、阅读理解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Today is January 9th.My best friend Mary is very happy because tomorrow is her 13th birthday.Every year she can get lots of gifts on her birthday and she usually has a birthday party and asks her friends to come to her house.But this year she wants to have a special birthday.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On the morning of her birthday, she asks her friends to come to her house.Then she tells them how to celebrate her birthday.After that, they go to the old people’s home.When they get there, they help the old people clean the house and do lots of other things for them.</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429483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50958"/>
            <a:ext cx="11430000" cy="2272673"/>
          </a:xfrm>
          <a:prstGeom prst="rect">
            <a:avLst/>
          </a:prstGeom>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noon, Mary buys some food with her money.They have a good lunch with some old people.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five in the afternoon, they go back home.Mary is a little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tired</a:t>
            </a:r>
            <a:r>
              <a:rPr lang="en-US" altLang="zh-CN" sz="2800">
                <a:solidFill>
                  <a:srgbClr val="000000"/>
                </a:solidFill>
                <a:latin typeface="Times New Roman" panose="02020603050405020304" pitchFamily="18" charset="0"/>
                <a:cs typeface="Times New Roman" panose="02020603050405020304" pitchFamily="18" charset="0"/>
              </a:rPr>
              <a:t>, but she is very happy because she has a special birthday.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3295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32834"/>
            <a:ext cx="11430000" cy="56335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.When is Mary’s birthday?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A.On January 10th.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B.On January 9th.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C.On January 13th.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D.On January 14th.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.Every year Mary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on her birthday.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A.is not happy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B.can get lots of gifts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C.helps the old people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D.can’t get lots of gifts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471190" y="556809"/>
            <a:ext cx="51430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 </a:t>
            </a:r>
            <a:endParaRPr lang="zh-CN" altLang="en-US" sz="2800"/>
          </a:p>
        </p:txBody>
      </p:sp>
      <p:sp>
        <p:nvSpPr>
          <p:cNvPr id="4" name="矩形 3"/>
          <p:cNvSpPr/>
          <p:nvPr/>
        </p:nvSpPr>
        <p:spPr>
          <a:xfrm>
            <a:off x="3536242" y="324963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3779029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51239"/>
            <a:ext cx="9080756"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.What do Mary and her friends do at the old people’s home</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25EG55.eps" descr="id:2147494331;FounderCES"/>
          <p:cNvPicPr/>
          <p:nvPr/>
        </p:nvPicPr>
        <p:blipFill>
          <a:blip r:embed="rId2">
            <a:clrChange>
              <a:clrFrom>
                <a:srgbClr val="FFFFFF"/>
              </a:clrFrom>
              <a:clrTo>
                <a:srgbClr val="FFFFFF">
                  <a:alpha val="0"/>
                </a:srgbClr>
              </a:clrTo>
            </a:clrChange>
          </a:blip>
          <a:stretch>
            <a:fillRect/>
          </a:stretch>
        </p:blipFill>
        <p:spPr>
          <a:xfrm>
            <a:off x="3067049" y="1316741"/>
            <a:ext cx="5419405" cy="3496806"/>
          </a:xfrm>
          <a:prstGeom prst="rect">
            <a:avLst/>
          </a:prstGeom>
        </p:spPr>
      </p:pic>
      <p:sp>
        <p:nvSpPr>
          <p:cNvPr id="4" name="矩形 3"/>
          <p:cNvSpPr/>
          <p:nvPr/>
        </p:nvSpPr>
        <p:spPr>
          <a:xfrm>
            <a:off x="9239580" y="680505"/>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Tree>
    <p:extLst>
      <p:ext uri="{BB962C8B-B14F-4D97-AF65-F5344CB8AC3E}">
        <p14:creationId xmlns:p14="http://schemas.microsoft.com/office/powerpoint/2010/main" val="988275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51890"/>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underlined(</a:t>
            </a:r>
            <a:r>
              <a:rPr lang="zh-CN" altLang="zh-CN" sz="2800">
                <a:solidFill>
                  <a:srgbClr val="000000"/>
                </a:solidFill>
                <a:latin typeface="Times New Roman" panose="02020603050405020304" pitchFamily="18" charset="0"/>
                <a:cs typeface="Times New Roman" panose="02020603050405020304" pitchFamily="18" charset="0"/>
              </a:rPr>
              <a:t>画线</a:t>
            </a:r>
            <a:r>
              <a:rPr lang="en-US" altLang="zh-CN" sz="2800">
                <a:solidFill>
                  <a:srgbClr val="000000"/>
                </a:solidFill>
                <a:latin typeface="Times New Roman" panose="02020603050405020304" pitchFamily="18" charset="0"/>
                <a:cs typeface="Times New Roman" panose="02020603050405020304" pitchFamily="18" charset="0"/>
              </a:rPr>
              <a:t>) word “tired” means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in Chinese.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兴奋的　　　　</a:t>
            </a:r>
            <a:r>
              <a:rPr lang="en-US" altLang="zh-CN" sz="2800" smtClean="0">
                <a:solidFill>
                  <a:srgbClr val="000000"/>
                </a:solidFill>
                <a:latin typeface="Times New Roman" panose="02020603050405020304" pitchFamily="18" charset="0"/>
                <a:cs typeface="Times New Roman" panose="02020603050405020304" pitchFamily="18" charset="0"/>
              </a:rPr>
              <a:t> B</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疲劳的</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惊喜的</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D</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生气的</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.What does the passage mainly tell us?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A.Mary is a fifteen-year-old girl.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B.Mary helps the old people.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C.Mary has a special birthday.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D.Mary has a birthday party.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256667" y="95189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4" name="矩形 3"/>
          <p:cNvSpPr/>
          <p:nvPr/>
        </p:nvSpPr>
        <p:spPr>
          <a:xfrm>
            <a:off x="6239526" y="271545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3364004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86209566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1470087" y="199208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基础</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3836602" y="322563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探究</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
        <p:nvSpPr>
          <p:cNvPr id="5" name="圆角矩形 4">
            <a:hlinkClick r:id="rId4" action="ppaction://hlinksldjump"/>
          </p:cNvPr>
          <p:cNvSpPr/>
          <p:nvPr/>
        </p:nvSpPr>
        <p:spPr>
          <a:xfrm>
            <a:off x="6477060" y="4459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a:latin typeface="华文隶书" panose="02010800040101010101" pitchFamily="2" charset="-122"/>
                <a:ea typeface="华文隶书" panose="02010800040101010101" pitchFamily="2" charset="-122"/>
              </a:rPr>
              <a:t>作业</a:t>
            </a:r>
            <a:r>
              <a:rPr lang="en-US" altLang="zh-CN" sz="3600">
                <a:latin typeface="华文隶书" panose="02010800040101010101" pitchFamily="2" charset="-122"/>
                <a:ea typeface="华文隶书" panose="02010800040101010101" pitchFamily="2" charset="-122"/>
              </a:rPr>
              <a:t>•</a:t>
            </a:r>
            <a:r>
              <a:rPr lang="zh-CN" altLang="en-US" sz="3600">
                <a:latin typeface="华文隶书" panose="02010800040101010101" pitchFamily="2" charset="-122"/>
                <a:ea typeface="华文隶书" panose="02010800040101010101" pitchFamily="2" charset="-122"/>
              </a:rPr>
              <a:t>进阶演练</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721488"/>
            <a:ext cx="3874779"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根据课文内容填写表</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格</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表格 2"/>
          <p:cNvGraphicFramePr>
            <a:graphicFrameLocks noGrp="1" noChangeAspect="1"/>
          </p:cNvGraphicFramePr>
          <p:nvPr>
            <p:extLst>
              <p:ext uri="{D42A27DB-BD31-4B8C-83A1-F6EECF244321}">
                <p14:modId xmlns:p14="http://schemas.microsoft.com/office/powerpoint/2010/main" val="1283656868"/>
              </p:ext>
            </p:extLst>
          </p:nvPr>
        </p:nvGraphicFramePr>
        <p:xfrm>
          <a:off x="381000" y="2373974"/>
          <a:ext cx="11429999" cy="2773680"/>
        </p:xfrm>
        <a:graphic>
          <a:graphicData uri="http://schemas.openxmlformats.org/drawingml/2006/table">
            <a:tbl>
              <a:tblPr firstRow="1" firstCol="1" bandRow="1"/>
              <a:tblGrid>
                <a:gridCol w="2036379"/>
                <a:gridCol w="2133600"/>
                <a:gridCol w="7260020"/>
              </a:tblGrid>
              <a:tr h="0">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Birthday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Activity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Yu Xiaoming</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sz="28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effectLst/>
                          <a:latin typeface="NEU-BZ-S92"/>
                          <a:ea typeface="方正书宋_GBK" panose="03000509000000000000" pitchFamily="65" charset="-122"/>
                          <a:cs typeface="Times New Roman" panose="02020603050405020304" pitchFamily="18" charset="0"/>
                        </a:rPr>
                        <a:t>___________</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30000"/>
                        </a:lnSpc>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Judy Clark</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30000"/>
                        </a:lnSpc>
                        <a:spcAft>
                          <a:spcPts val="0"/>
                        </a:spcAft>
                        <a:tabLst>
                          <a:tab pos="1188085" algn="l"/>
                          <a:tab pos="2163445" algn="l"/>
                          <a:tab pos="3142615" algn="l"/>
                          <a:tab pos="419036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.______________________________________</a:t>
                      </a:r>
                    </a:p>
                    <a:p>
                      <a:pPr>
                        <a:lnSpc>
                          <a:spcPct val="130000"/>
                        </a:lnSpc>
                        <a:spcAft>
                          <a:spcPts val="0"/>
                        </a:spcAft>
                        <a:tabLst>
                          <a:tab pos="1188085" algn="l"/>
                          <a:tab pos="2163445" algn="l"/>
                          <a:tab pos="3142615" algn="l"/>
                          <a:tab pos="4190365" algn="l"/>
                        </a:tabLst>
                      </a:pP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14" name="矩形 13"/>
          <p:cNvSpPr>
            <a:spLocks noChangeAspect="1"/>
          </p:cNvSpPr>
          <p:nvPr/>
        </p:nvSpPr>
        <p:spPr>
          <a:xfrm>
            <a:off x="2578644" y="3127199"/>
            <a:ext cx="156966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13th June</a:t>
            </a:r>
            <a:endParaRPr lang="zh-CN" altLang="en-US" sz="2800"/>
          </a:p>
        </p:txBody>
      </p:sp>
      <p:sp>
        <p:nvSpPr>
          <p:cNvPr id="18" name="矩形 17"/>
          <p:cNvSpPr>
            <a:spLocks noChangeAspect="1"/>
          </p:cNvSpPr>
          <p:nvPr/>
        </p:nvSpPr>
        <p:spPr>
          <a:xfrm>
            <a:off x="4732559" y="2856411"/>
            <a:ext cx="6849841" cy="1126462"/>
          </a:xfrm>
          <a:prstGeom prst="rect">
            <a:avLst/>
          </a:prstGeom>
        </p:spPr>
        <p:txBody>
          <a:bodyPr wrap="square">
            <a:spAutoFit/>
          </a:bodyPr>
          <a:lstStyle/>
          <a:p>
            <a:pPr>
              <a:lnSpc>
                <a:spcPct val="120000"/>
              </a:lnSpc>
            </a:pPr>
            <a:r>
              <a:rPr lang="en-US" altLang="zh-CN" sz="2800">
                <a:solidFill>
                  <a:srgbClr val="FF0000"/>
                </a:solidFill>
                <a:latin typeface="Times New Roman" panose="02020603050405020304" pitchFamily="18" charset="0"/>
              </a:rPr>
              <a:t>eat birthday </a:t>
            </a:r>
            <a:r>
              <a:rPr lang="en-US" altLang="zh-CN" sz="2800" smtClean="0">
                <a:solidFill>
                  <a:srgbClr val="FF0000"/>
                </a:solidFill>
                <a:latin typeface="Times New Roman" panose="02020603050405020304" pitchFamily="18" charset="0"/>
              </a:rPr>
              <a:t>noodles with </a:t>
            </a:r>
            <a:r>
              <a:rPr lang="en-US" altLang="zh-CN" sz="2800">
                <a:solidFill>
                  <a:srgbClr val="FF0000"/>
                </a:solidFill>
                <a:latin typeface="Times New Roman" panose="02020603050405020304" pitchFamily="18" charset="0"/>
              </a:rPr>
              <a:t>eggs; take a photo; plant a tree </a:t>
            </a:r>
            <a:endParaRPr lang="zh-CN" altLang="en-US" sz="2800"/>
          </a:p>
        </p:txBody>
      </p:sp>
      <p:sp>
        <p:nvSpPr>
          <p:cNvPr id="19" name="矩形 18"/>
          <p:cNvSpPr>
            <a:spLocks noChangeAspect="1"/>
          </p:cNvSpPr>
          <p:nvPr/>
        </p:nvSpPr>
        <p:spPr>
          <a:xfrm>
            <a:off x="2686119" y="4247725"/>
            <a:ext cx="1569660"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28th July</a:t>
            </a:r>
            <a:endParaRPr lang="zh-CN" altLang="en-US" sz="2800"/>
          </a:p>
        </p:txBody>
      </p:sp>
      <p:sp>
        <p:nvSpPr>
          <p:cNvPr id="4" name="矩形 3"/>
          <p:cNvSpPr>
            <a:spLocks noChangeAspect="1"/>
          </p:cNvSpPr>
          <p:nvPr/>
        </p:nvSpPr>
        <p:spPr>
          <a:xfrm>
            <a:off x="4648479" y="3982624"/>
            <a:ext cx="7228211" cy="1076961"/>
          </a:xfrm>
          <a:prstGeom prst="rect">
            <a:avLst/>
          </a:prstGeom>
        </p:spPr>
        <p:txBody>
          <a:bodyPr wrap="square">
            <a:spAutoFit/>
          </a:bodyPr>
          <a:lstStyle/>
          <a:p>
            <a:pPr>
              <a:lnSpc>
                <a:spcPct val="120000"/>
              </a:lnSpc>
              <a:spcAft>
                <a:spcPts val="0"/>
              </a:spcAft>
              <a:tabLst>
                <a:tab pos="1188085" algn="l"/>
                <a:tab pos="2163445" algn="l"/>
                <a:tab pos="3142615" algn="l"/>
                <a:tab pos="4190365" algn="l"/>
              </a:tabLst>
            </a:pPr>
            <a:r>
              <a:rPr lang="en-US" altLang="zh-CN" sz="2800" smtClean="0">
                <a:solidFill>
                  <a:srgbClr val="FF0000"/>
                </a:solidFill>
                <a:latin typeface="Times New Roman" panose="02020603050405020304" pitchFamily="18" charset="0"/>
                <a:cs typeface="Times New Roman" panose="02020603050405020304" pitchFamily="18" charset="0"/>
              </a:rPr>
              <a:t> have </a:t>
            </a:r>
            <a:r>
              <a:rPr lang="en-US" altLang="zh-CN" sz="2800">
                <a:solidFill>
                  <a:srgbClr val="FF0000"/>
                </a:solidFill>
                <a:latin typeface="Times New Roman" panose="02020603050405020304" pitchFamily="18" charset="0"/>
                <a:cs typeface="Times New Roman" panose="02020603050405020304" pitchFamily="18" charset="0"/>
              </a:rPr>
              <a:t>a party; make a wish; blow out the candles; enjoy the cake; open </a:t>
            </a:r>
            <a:r>
              <a:rPr lang="en-US" altLang="zh-CN" sz="2800" smtClean="0">
                <a:solidFill>
                  <a:srgbClr val="FF0000"/>
                </a:solidFill>
                <a:latin typeface="Times New Roman" panose="02020603050405020304" pitchFamily="18" charset="0"/>
                <a:cs typeface="Times New Roman" panose="02020603050405020304" pitchFamily="18" charset="0"/>
              </a:rPr>
              <a:t>gifts </a:t>
            </a:r>
            <a:endParaRPr lang="zh-CN" altLang="zh-CN" sz="2800">
              <a:solidFill>
                <a:srgbClr val="FF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randombar(horizontal)">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探究</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15" name="矩形 14"/>
          <p:cNvSpPr>
            <a:spLocks noChangeAspect="1"/>
          </p:cNvSpPr>
          <p:nvPr/>
        </p:nvSpPr>
        <p:spPr>
          <a:xfrm>
            <a:off x="381000" y="917705"/>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Next</a:t>
            </a:r>
            <a:r>
              <a:rPr lang="en-US" altLang="zh-CN" sz="2800">
                <a:solidFill>
                  <a:srgbClr val="000000"/>
                </a:solidFill>
                <a:latin typeface="Times New Roman" panose="02020603050405020304" pitchFamily="18" charset="0"/>
                <a:cs typeface="Times New Roman" panose="02020603050405020304" pitchFamily="18" charset="0"/>
              </a:rPr>
              <a:t>, we enjoy the cake,and I open all my gifts. </a:t>
            </a:r>
            <a:r>
              <a:rPr lang="zh-CN" altLang="zh-CN" sz="2800">
                <a:solidFill>
                  <a:srgbClr val="000000"/>
                </a:solidFill>
                <a:latin typeface="Times New Roman" panose="02020603050405020304" pitchFamily="18" charset="0"/>
                <a:cs typeface="Times New Roman" panose="02020603050405020304" pitchFamily="18" charset="0"/>
              </a:rPr>
              <a:t>接下来</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我们享用蛋糕</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然后我打开所有的礼物</a:t>
            </a:r>
            <a:r>
              <a:rPr lang="zh-CN"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enjoy</a:t>
            </a:r>
            <a:r>
              <a:rPr lang="zh-CN" altLang="zh-CN" sz="2800">
                <a:solidFill>
                  <a:srgbClr val="000000"/>
                </a:solidFill>
                <a:latin typeface="Times New Roman" panose="02020603050405020304" pitchFamily="18" charset="0"/>
                <a:cs typeface="Times New Roman" panose="02020603050405020304" pitchFamily="18" charset="0"/>
              </a:rPr>
              <a:t>此处作及物动词</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意为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享受</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喜爱</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后接名词</a:t>
            </a:r>
            <a:r>
              <a:rPr lang="zh-CN" altLang="zh-CN" sz="2800" smtClean="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代词或动名词</a:t>
            </a:r>
            <a:r>
              <a:rPr lang="zh-CN"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enjoy the film very much.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我们非常喜欢这部电影。</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 children enjoy playing in the park.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孩子们喜欢在公园里玩耍。</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28197"/>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(1) enjoy oneself</a:t>
            </a:r>
            <a:r>
              <a:rPr lang="zh-CN" altLang="zh-CN" sz="2800">
                <a:solidFill>
                  <a:srgbClr val="000000"/>
                </a:solidFill>
                <a:latin typeface="Times New Roman" panose="02020603050405020304" pitchFamily="18" charset="0"/>
                <a:cs typeface="Times New Roman" panose="02020603050405020304" pitchFamily="18" charset="0"/>
              </a:rPr>
              <a:t>意为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玩得愉快</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相当于</a:t>
            </a:r>
            <a:r>
              <a:rPr lang="en-US" altLang="zh-CN" sz="2800">
                <a:solidFill>
                  <a:srgbClr val="000000"/>
                </a:solidFill>
                <a:latin typeface="Times New Roman" panose="02020603050405020304" pitchFamily="18" charset="0"/>
                <a:cs typeface="Times New Roman" panose="02020603050405020304" pitchFamily="18" charset="0"/>
              </a:rPr>
              <a:t>have a good time</a:t>
            </a:r>
            <a:r>
              <a:rPr lang="zh-CN" altLang="zh-CN" sz="2800">
                <a:solidFill>
                  <a:srgbClr val="000000"/>
                </a:solidFill>
                <a:latin typeface="Times New Roman" panose="02020603050405020304" pitchFamily="18" charset="0"/>
                <a:cs typeface="Times New Roman" panose="02020603050405020304" pitchFamily="18" charset="0"/>
              </a:rPr>
              <a:t>或</a:t>
            </a:r>
            <a:r>
              <a:rPr lang="en-US" altLang="zh-CN" sz="2800">
                <a:solidFill>
                  <a:srgbClr val="000000"/>
                </a:solidFill>
                <a:latin typeface="Times New Roman" panose="02020603050405020304" pitchFamily="18" charset="0"/>
                <a:cs typeface="Times New Roman" panose="02020603050405020304" pitchFamily="18" charset="0"/>
              </a:rPr>
              <a:t>have fun</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有些动词跟动名词作宾语。</a:t>
            </a:r>
            <a:r>
              <a:rPr lang="zh-CN" altLang="zh-CN" sz="2800" smtClean="0">
                <a:solidFill>
                  <a:srgbClr val="000000"/>
                </a:solidFill>
                <a:latin typeface="Times New Roman" panose="02020603050405020304" pitchFamily="18" charset="0"/>
                <a:cs typeface="Times New Roman" panose="02020603050405020304" pitchFamily="18" charset="0"/>
              </a:rPr>
              <a:t>常</a:t>
            </a:r>
            <a:r>
              <a:rPr lang="zh-CN" altLang="zh-CN" sz="2800">
                <a:solidFill>
                  <a:srgbClr val="000000"/>
                </a:solidFill>
                <a:latin typeface="Times New Roman" panose="02020603050405020304" pitchFamily="18" charset="0"/>
                <a:cs typeface="Times New Roman" panose="02020603050405020304" pitchFamily="18" charset="0"/>
              </a:rPr>
              <a:t>见的此类搭配有</a:t>
            </a:r>
            <a:r>
              <a:rPr lang="en-US" altLang="zh-CN" sz="280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4" name="KE7TRX56.eps" descr="id:2147486341;FounderCES"/>
          <p:cNvPicPr>
            <a:picLocks noChangeAspect="1"/>
          </p:cNvPicPr>
          <p:nvPr/>
        </p:nvPicPr>
        <p:blipFill>
          <a:blip r:embed="rId2">
            <a:clrChange>
              <a:clrFrom>
                <a:srgbClr val="FFFFFF"/>
              </a:clrFrom>
              <a:clrTo>
                <a:srgbClr val="FFFFFF">
                  <a:alpha val="0"/>
                </a:srgbClr>
              </a:clrTo>
            </a:clrChange>
          </a:blip>
          <a:stretch>
            <a:fillRect/>
          </a:stretch>
        </p:blipFill>
        <p:spPr>
          <a:xfrm>
            <a:off x="2547435" y="1480440"/>
            <a:ext cx="7097131" cy="4524701"/>
          </a:xfrm>
          <a:prstGeom prst="rect">
            <a:avLst/>
          </a:prstGeom>
        </p:spPr>
      </p:pic>
    </p:spTree>
    <p:extLst>
      <p:ext uri="{BB962C8B-B14F-4D97-AF65-F5344CB8AC3E}">
        <p14:creationId xmlns:p14="http://schemas.microsoft.com/office/powerpoint/2010/main" val="1391159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60605"/>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I really enjoy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(live) in my neighbourhood. People here are friendly.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They have fun in the park.(</a:t>
            </a:r>
            <a:r>
              <a:rPr lang="zh-CN" altLang="zh-CN" sz="2800">
                <a:solidFill>
                  <a:srgbClr val="000000"/>
                </a:solidFill>
                <a:latin typeface="Times New Roman" panose="02020603050405020304" pitchFamily="18" charset="0"/>
                <a:cs typeface="Times New Roman" panose="02020603050405020304" pitchFamily="18" charset="0"/>
              </a:rPr>
              <a:t>改为同义句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They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in the park.</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346373" y="1878118"/>
            <a:ext cx="1021433"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living</a:t>
            </a:r>
            <a:endParaRPr lang="zh-CN" altLang="en-US" sz="2800"/>
          </a:p>
        </p:txBody>
      </p:sp>
      <p:sp>
        <p:nvSpPr>
          <p:cNvPr id="4" name="矩形 3"/>
          <p:cNvSpPr>
            <a:spLocks noChangeAspect="1"/>
          </p:cNvSpPr>
          <p:nvPr/>
        </p:nvSpPr>
        <p:spPr>
          <a:xfrm>
            <a:off x="2014919" y="3532257"/>
            <a:ext cx="3381054"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enjoy </a:t>
            </a:r>
            <a:r>
              <a:rPr lang="en-US" altLang="zh-CN" sz="2800" smtClean="0">
                <a:solidFill>
                  <a:srgbClr val="FF0000"/>
                </a:solidFill>
                <a:latin typeface="Times New Roman" panose="02020603050405020304" pitchFamily="18" charset="0"/>
              </a:rPr>
              <a:t>        themselves</a:t>
            </a:r>
            <a:endParaRPr lang="zh-CN" altLang="en-US" sz="2800"/>
          </a:p>
        </p:txBody>
      </p:sp>
    </p:spTree>
    <p:extLst>
      <p:ext uri="{BB962C8B-B14F-4D97-AF65-F5344CB8AC3E}">
        <p14:creationId xmlns:p14="http://schemas.microsoft.com/office/powerpoint/2010/main" val="396468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探究</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223361"/>
            <a:ext cx="11430000" cy="3953133"/>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基础巩固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一、根据句意及中文提示填空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.She is a teacher.She is from a small mountain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村庄</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.He likes to lie on the beach and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享受</a:t>
            </a:r>
            <a:r>
              <a:rPr lang="en-US" altLang="zh-CN" sz="2800">
                <a:solidFill>
                  <a:srgbClr val="000000"/>
                </a:solidFill>
                <a:latin typeface="Times New Roman" panose="02020603050405020304" pitchFamily="18" charset="0"/>
                <a:cs typeface="Times New Roman" panose="02020603050405020304" pitchFamily="18" charset="0"/>
              </a:rPr>
              <a:t>) the sunshine.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.I would like to talk about this problem again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后来</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谁</a:t>
            </a:r>
            <a:r>
              <a:rPr lang="en-US" altLang="zh-CN" sz="2800">
                <a:solidFill>
                  <a:srgbClr val="000000"/>
                </a:solidFill>
                <a:latin typeface="Times New Roman" panose="02020603050405020304" pitchFamily="18" charset="0"/>
                <a:cs typeface="Times New Roman" panose="02020603050405020304" pitchFamily="18" charset="0"/>
              </a:rPr>
              <a:t>) do you want to go hiking with?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want to go with my friend.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5" name="矩形 14"/>
          <p:cNvSpPr>
            <a:spLocks noChangeAspect="1"/>
          </p:cNvSpPr>
          <p:nvPr/>
        </p:nvSpPr>
        <p:spPr>
          <a:xfrm>
            <a:off x="7511351" y="2340704"/>
            <a:ext cx="1518364"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village</a:t>
            </a:r>
            <a:r>
              <a:rPr lang="zh-CN" altLang="en-US" sz="2800">
                <a:solidFill>
                  <a:srgbClr val="FF0000"/>
                </a:solidFill>
                <a:latin typeface="Times New Roman" panose="02020603050405020304" pitchFamily="18" charset="0"/>
              </a:rPr>
              <a:t>　</a:t>
            </a:r>
            <a:endParaRPr lang="zh-CN" altLang="en-US" sz="2800"/>
          </a:p>
        </p:txBody>
      </p:sp>
      <p:sp>
        <p:nvSpPr>
          <p:cNvPr id="16" name="矩形 15"/>
          <p:cNvSpPr>
            <a:spLocks noChangeAspect="1"/>
          </p:cNvSpPr>
          <p:nvPr/>
        </p:nvSpPr>
        <p:spPr>
          <a:xfrm>
            <a:off x="5736998" y="2857246"/>
            <a:ext cx="1340432"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enjoy</a:t>
            </a:r>
            <a:r>
              <a:rPr lang="zh-CN" altLang="en-US" sz="2800">
                <a:solidFill>
                  <a:srgbClr val="FF0000"/>
                </a:solidFill>
                <a:latin typeface="Times New Roman" panose="02020603050405020304" pitchFamily="18" charset="0"/>
              </a:rPr>
              <a:t>　</a:t>
            </a:r>
            <a:endParaRPr lang="zh-CN" altLang="en-US" sz="2800"/>
          </a:p>
        </p:txBody>
      </p:sp>
      <p:sp>
        <p:nvSpPr>
          <p:cNvPr id="17" name="矩形 16"/>
          <p:cNvSpPr>
            <a:spLocks noChangeAspect="1"/>
          </p:cNvSpPr>
          <p:nvPr/>
        </p:nvSpPr>
        <p:spPr>
          <a:xfrm>
            <a:off x="7583106" y="3467504"/>
            <a:ext cx="82105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later</a:t>
            </a:r>
            <a:endParaRPr lang="zh-CN" altLang="en-US" sz="2800"/>
          </a:p>
        </p:txBody>
      </p:sp>
      <p:sp>
        <p:nvSpPr>
          <p:cNvPr id="18" name="矩形 17"/>
          <p:cNvSpPr>
            <a:spLocks noChangeAspect="1"/>
          </p:cNvSpPr>
          <p:nvPr/>
        </p:nvSpPr>
        <p:spPr>
          <a:xfrm>
            <a:off x="1315870" y="4013138"/>
            <a:ext cx="140134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Who(m)</a:t>
            </a:r>
            <a:endParaRPr lang="zh-CN" altLang="en-US" sz="2800"/>
          </a:p>
        </p:txBody>
      </p:sp>
    </p:spTree>
    <p:extLst>
      <p:ext uri="{BB962C8B-B14F-4D97-AF65-F5344CB8AC3E}">
        <p14:creationId xmlns:p14="http://schemas.microsoft.com/office/powerpoint/2010/main" val="470840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randombar(horizontal)">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randombar(horizontal)">
                                      <p:cBhvr>
                                        <p:cTn id="3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63346"/>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二、用括号内所给词的适当形式填空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.My grandfather enjoys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(listen) to the radio very much.</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.Do you know 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(high) of the mountain?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.The young men should do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(meaning) things instead of(</a:t>
            </a:r>
            <a:r>
              <a:rPr lang="zh-CN" altLang="zh-CN" sz="2800">
                <a:solidFill>
                  <a:srgbClr val="000000"/>
                </a:solidFill>
                <a:latin typeface="Times New Roman" panose="02020603050405020304" pitchFamily="18" charset="0"/>
                <a:cs typeface="Times New Roman" panose="02020603050405020304" pitchFamily="18" charset="0"/>
              </a:rPr>
              <a:t>代替</a:t>
            </a:r>
            <a:r>
              <a:rPr lang="en-US" altLang="zh-CN" sz="2800">
                <a:solidFill>
                  <a:srgbClr val="000000"/>
                </a:solidFill>
                <a:latin typeface="Times New Roman" panose="02020603050405020304" pitchFamily="18" charset="0"/>
                <a:cs typeface="Times New Roman" panose="02020603050405020304" pitchFamily="18" charset="0"/>
              </a:rPr>
              <a:t>) playing computer games all 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408392" y="2009678"/>
            <a:ext cx="1418978"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listening</a:t>
            </a:r>
            <a:endParaRPr lang="zh-CN" altLang="en-US" sz="2800"/>
          </a:p>
        </p:txBody>
      </p:sp>
      <p:sp>
        <p:nvSpPr>
          <p:cNvPr id="4" name="矩形 3"/>
          <p:cNvSpPr>
            <a:spLocks noChangeAspect="1"/>
          </p:cNvSpPr>
          <p:nvPr/>
        </p:nvSpPr>
        <p:spPr>
          <a:xfrm>
            <a:off x="3617282" y="2556010"/>
            <a:ext cx="108074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height</a:t>
            </a:r>
            <a:endParaRPr lang="zh-CN" altLang="en-US" sz="2800"/>
          </a:p>
        </p:txBody>
      </p:sp>
      <p:sp>
        <p:nvSpPr>
          <p:cNvPr id="5" name="矩形 4"/>
          <p:cNvSpPr>
            <a:spLocks noChangeAspect="1"/>
          </p:cNvSpPr>
          <p:nvPr/>
        </p:nvSpPr>
        <p:spPr>
          <a:xfrm>
            <a:off x="4746625" y="3130122"/>
            <a:ext cx="181812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meaningful</a:t>
            </a:r>
            <a:endParaRPr lang="zh-CN" altLang="en-US" sz="2800"/>
          </a:p>
        </p:txBody>
      </p:sp>
    </p:spTree>
    <p:extLst>
      <p:ext uri="{BB962C8B-B14F-4D97-AF65-F5344CB8AC3E}">
        <p14:creationId xmlns:p14="http://schemas.microsoft.com/office/powerpoint/2010/main" val="82961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30717"/>
            <a:ext cx="11430000" cy="4573560"/>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能力提升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三、根据中文提示完成句子</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生日快乐</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现在请许个愿吧。</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Happy birthday!Please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now.</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请关上门</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否则风会吹灭那支蜡烛。</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Please close the door, or the wind will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that candle.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在去学校的路上</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我们经常听到小鸟唱歌。</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school, we often hear birds sing.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119901" y="2318763"/>
            <a:ext cx="4669868" cy="609398"/>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make             </a:t>
            </a:r>
            <a:r>
              <a:rPr lang="en-US" altLang="zh-CN" sz="2800">
                <a:solidFill>
                  <a:srgbClr val="FF0000"/>
                </a:solidFill>
                <a:latin typeface="Times New Roman" panose="02020603050405020304" pitchFamily="18" charset="0"/>
              </a:rPr>
              <a:t>a </a:t>
            </a:r>
            <a:r>
              <a:rPr lang="en-US" altLang="zh-CN" sz="2800" smtClean="0">
                <a:solidFill>
                  <a:srgbClr val="FF0000"/>
                </a:solidFill>
                <a:latin typeface="Times New Roman" panose="02020603050405020304" pitchFamily="18" charset="0"/>
              </a:rPr>
              <a:t>              wish</a:t>
            </a:r>
            <a:r>
              <a:rPr lang="zh-CN" altLang="en-US" sz="2800">
                <a:solidFill>
                  <a:srgbClr val="FF0000"/>
                </a:solidFill>
                <a:latin typeface="Times New Roman" panose="02020603050405020304" pitchFamily="18" charset="0"/>
              </a:rPr>
              <a:t>　</a:t>
            </a:r>
            <a:endParaRPr lang="zh-CN" altLang="en-US" sz="2800"/>
          </a:p>
        </p:txBody>
      </p:sp>
      <p:sp>
        <p:nvSpPr>
          <p:cNvPr id="4" name="矩形 3"/>
          <p:cNvSpPr>
            <a:spLocks noChangeAspect="1"/>
          </p:cNvSpPr>
          <p:nvPr/>
        </p:nvSpPr>
        <p:spPr>
          <a:xfrm>
            <a:off x="6567851" y="3415724"/>
            <a:ext cx="2438488"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blow            out</a:t>
            </a:r>
            <a:endParaRPr lang="zh-CN" altLang="en-US" sz="2800"/>
          </a:p>
        </p:txBody>
      </p:sp>
      <p:sp>
        <p:nvSpPr>
          <p:cNvPr id="5" name="矩形 4"/>
          <p:cNvSpPr>
            <a:spLocks noChangeAspect="1"/>
          </p:cNvSpPr>
          <p:nvPr/>
        </p:nvSpPr>
        <p:spPr>
          <a:xfrm>
            <a:off x="824598" y="4484236"/>
            <a:ext cx="5529078" cy="609398"/>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On </a:t>
            </a:r>
            <a:r>
              <a:rPr lang="en-US" altLang="zh-CN" sz="2800" smtClean="0">
                <a:solidFill>
                  <a:srgbClr val="FF0000"/>
                </a:solidFill>
                <a:latin typeface="Times New Roman" panose="02020603050405020304" pitchFamily="18" charset="0"/>
              </a:rPr>
              <a:t>             the            way              to</a:t>
            </a:r>
            <a:endParaRPr lang="zh-CN" altLang="en-US" sz="2800"/>
          </a:p>
        </p:txBody>
      </p:sp>
    </p:spTree>
    <p:extLst>
      <p:ext uri="{BB962C8B-B14F-4D97-AF65-F5344CB8AC3E}">
        <p14:creationId xmlns:p14="http://schemas.microsoft.com/office/powerpoint/2010/main" val="824508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306</TotalTime>
  <Words>702</Words>
  <Application>Microsoft Office PowerPoint</Application>
  <PresentationFormat>宽屏</PresentationFormat>
  <Paragraphs>132</Paragraphs>
  <Slides>18</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18</vt:i4>
      </vt:variant>
    </vt:vector>
  </HeadingPairs>
  <TitlesOfParts>
    <vt:vector size="31" baseType="lpstr">
      <vt:lpstr>NEU-BZ-S92</vt:lpstr>
      <vt:lpstr>方正大雅宋简体</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53</cp:revision>
  <dcterms:created xsi:type="dcterms:W3CDTF">2021-07-19T03:09:34Z</dcterms:created>
  <dcterms:modified xsi:type="dcterms:W3CDTF">2025-09-09T06:46:39Z</dcterms:modified>
</cp:coreProperties>
</file>